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859" r:id="rId2"/>
    <p:sldId id="1238" r:id="rId3"/>
    <p:sldId id="1242" r:id="rId4"/>
    <p:sldId id="1243" r:id="rId5"/>
    <p:sldId id="1244" r:id="rId6"/>
    <p:sldId id="1245" r:id="rId7"/>
    <p:sldId id="1246" r:id="rId8"/>
    <p:sldId id="1247" r:id="rId9"/>
    <p:sldId id="1248" r:id="rId10"/>
    <p:sldId id="1249" r:id="rId11"/>
    <p:sldId id="1250" r:id="rId12"/>
    <p:sldId id="1251" r:id="rId13"/>
    <p:sldId id="1252" r:id="rId14"/>
    <p:sldId id="1253" r:id="rId15"/>
    <p:sldId id="1239" r:id="rId16"/>
    <p:sldId id="1240" r:id="rId17"/>
    <p:sldId id="1241" r:id="rId18"/>
    <p:sldId id="1254" r:id="rId19"/>
    <p:sldId id="1255" r:id="rId20"/>
    <p:sldId id="1256" r:id="rId21"/>
    <p:sldId id="1257" r:id="rId22"/>
    <p:sldId id="1258" r:id="rId23"/>
    <p:sldId id="1260" r:id="rId24"/>
    <p:sldId id="1261" r:id="rId25"/>
    <p:sldId id="1263" r:id="rId26"/>
    <p:sldId id="1264" r:id="rId27"/>
    <p:sldId id="1265" r:id="rId28"/>
    <p:sldId id="1266" r:id="rId29"/>
    <p:sldId id="1267" r:id="rId30"/>
    <p:sldId id="1268" r:id="rId31"/>
    <p:sldId id="1269" r:id="rId32"/>
    <p:sldId id="1270" r:id="rId33"/>
    <p:sldId id="1271" r:id="rId34"/>
    <p:sldId id="1272" r:id="rId35"/>
    <p:sldId id="1273" r:id="rId36"/>
    <p:sldId id="1274" r:id="rId37"/>
    <p:sldId id="1275" r:id="rId38"/>
    <p:sldId id="1276" r:id="rId39"/>
    <p:sldId id="1277" r:id="rId40"/>
    <p:sldId id="1278" r:id="rId41"/>
    <p:sldId id="1279" r:id="rId42"/>
    <p:sldId id="1280" r:id="rId43"/>
    <p:sldId id="1281" r:id="rId44"/>
    <p:sldId id="1282" r:id="rId45"/>
    <p:sldId id="1283" r:id="rId46"/>
    <p:sldId id="1284" r:id="rId47"/>
    <p:sldId id="1285" r:id="rId48"/>
    <p:sldId id="1286" r:id="rId4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8928"/>
    <a:srgbClr val="00AEEF"/>
    <a:srgbClr val="FEE2D1"/>
    <a:srgbClr val="E6E1EF"/>
    <a:srgbClr val="D3ECE9"/>
    <a:srgbClr val="FBC9BC"/>
    <a:srgbClr val="F36821"/>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必修 第三册 </a:t>
            </a:r>
            <a:r>
              <a:rPr lang="en-US" altLang="zh-CN" sz="2000" baseline="0" smtClean="0">
                <a:solidFill>
                  <a:prstClr val="black"/>
                </a:solidFill>
                <a:latin typeface="楷体" panose="02010609060101010101" pitchFamily="49" charset="-122"/>
                <a:ea typeface="楷体" panose="02010609060101010101" pitchFamily="49" charset="-122"/>
              </a:rPr>
              <a:t>YL</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Nature in the balance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339069" y="3389135"/>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Part 1</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Welcome to the </a:t>
            </a:r>
            <a:endParaRPr lang="en-US" altLang="zh-CN"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a:t>
            </a: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&amp; Reading</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42976"/>
            <a:ext cx="11512136" cy="2953560"/>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34213"/>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strength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strengthen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heighten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429;FounderCES"/>
          <p:cNvPicPr/>
          <p:nvPr/>
        </p:nvPicPr>
        <p:blipFill>
          <a:blip r:embed="rId2"/>
          <a:stretch>
            <a:fillRect/>
          </a:stretch>
        </p:blipFill>
        <p:spPr>
          <a:xfrm>
            <a:off x="478582" y="773341"/>
            <a:ext cx="2088232" cy="370349"/>
          </a:xfrm>
          <a:prstGeom prst="rect">
            <a:avLst/>
          </a:prstGeom>
        </p:spPr>
      </p:pic>
    </p:spTree>
    <p:extLst>
      <p:ext uri="{BB962C8B-B14F-4D97-AF65-F5344CB8AC3E}">
        <p14:creationId xmlns:p14="http://schemas.microsoft.com/office/powerpoint/2010/main" val="41358960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0" y="1321269"/>
            <a:ext cx="11517293" cy="1295182"/>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32484" y="1033798"/>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746120"/>
            <a:ext cx="11485848" cy="3046988"/>
          </a:xfrm>
        </p:spPr>
        <p:txBody>
          <a:bodyPr/>
          <a:lstStyle/>
          <a:p>
            <a:pPr hangingPunct="0">
              <a:spcAft>
                <a:spcPts val="0"/>
              </a:spcAft>
            </a:pP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variety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不同种类</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变化</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多样性</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变种</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变体</a:t>
            </a:r>
            <a:endParaRPr lang="en-US" altLang="zh-CN" b="1" dirty="0"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8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levels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unbelievable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wildlife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雨林的不同层次使种类多到难以置信的野生动植物得以生存。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shop sells a great variety of porcelain wares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这家店铺出售各种各样的瓷器。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need variety in our diet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我们都需要饮食多样化。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6421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 variety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varieties of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各种各样的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 large variety of household implements on sale in the market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市场上有大量的各式各样的日用器具出售。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different varieties of plants in the garden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花园里有各种各样的植物。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443;FounderCES"/>
          <p:cNvPicPr/>
          <p:nvPr/>
        </p:nvPicPr>
        <p:blipFill>
          <a:blip r:embed="rId2"/>
          <a:stretch>
            <a:fillRect/>
          </a:stretch>
        </p:blipFill>
        <p:spPr>
          <a:xfrm>
            <a:off x="388013" y="952552"/>
            <a:ext cx="852066" cy="289049"/>
          </a:xfrm>
          <a:prstGeom prst="rect">
            <a:avLst/>
          </a:prstGeom>
        </p:spPr>
      </p:pic>
    </p:spTree>
    <p:extLst>
      <p:ext uri="{BB962C8B-B14F-4D97-AF65-F5344CB8AC3E}">
        <p14:creationId xmlns:p14="http://schemas.microsoft.com/office/powerpoint/2010/main" val="34136353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899667"/>
            <a:ext cx="11512136" cy="1737245"/>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952668"/>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相异；不同；变化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vary from </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有所不同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various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各种各样的；不同的，形形色色的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450;FounderCES"/>
          <p:cNvPicPr/>
          <p:nvPr/>
        </p:nvPicPr>
        <p:blipFill>
          <a:blip r:embed="rId2"/>
          <a:stretch>
            <a:fillRect/>
          </a:stretch>
        </p:blipFill>
        <p:spPr>
          <a:xfrm>
            <a:off x="358041" y="723858"/>
            <a:ext cx="2069857" cy="367090"/>
          </a:xfrm>
          <a:prstGeom prst="rect">
            <a:avLst/>
          </a:prstGeom>
        </p:spPr>
      </p:pic>
      <p:sp>
        <p:nvSpPr>
          <p:cNvPr id="5" name="内容占位符 1"/>
          <p:cNvSpPr txBox="1">
            <a:spLocks/>
          </p:cNvSpPr>
          <p:nvPr/>
        </p:nvSpPr>
        <p:spPr bwMode="auto">
          <a:xfrm>
            <a:off x="360854" y="260111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Opinions on the matter varied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人们在这件事情上的意见各不相同。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prices of some goods vary from season to season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某些货物的价格随着季节的变化而变动。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various ways of solving the problem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有各种各样解决这个问题的方法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8864435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51802" y="1529903"/>
            <a:ext cx="11449037" cy="1323033"/>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32484" y="1242433"/>
            <a:ext cx="11268355" cy="521477"/>
            <a:chOff x="351801" y="1412776"/>
            <a:chExt cx="11478787" cy="531215"/>
          </a:xfrm>
        </p:grpSpPr>
        <p:pic>
          <p:nvPicPr>
            <p:cNvPr id="6" name="图片 5"/>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3" name="内容占位符 2"/>
          <p:cNvSpPr>
            <a:spLocks noGrp="1"/>
          </p:cNvSpPr>
          <p:nvPr>
            <p:ph idx="1"/>
          </p:nvPr>
        </p:nvSpPr>
        <p:spPr>
          <a:xfrm>
            <a:off x="360854" y="746120"/>
            <a:ext cx="11485848" cy="2239074"/>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mass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大量</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团</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块</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堆</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一大群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大批的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广泛</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floor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在它上面是平铺在这片黑色森林地表的大量的落叶层</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75223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1479"/>
          </a:xfrm>
        </p:spPr>
        <p:txBody>
          <a:bodyPr/>
          <a:lstStyle/>
          <a:p>
            <a:pPr hangingPunct="0">
              <a:spcAft>
                <a:spcPts val="0"/>
              </a:spcAf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mass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大众市场</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weapons of mass destruction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大规模杀伤性武器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mass of/masses of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大量，许多</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mass of</a:t>
            </a:r>
            <a:r>
              <a:rPr lang="en-US" altLang="zh-CN" sz="2300" b="1">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中的大多数</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huge mass of data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大量资料</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latest product is aimed at the mass market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他们的最新产品瞄准了大众市场。</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mass of books/Masses of books were sent to Project Hope</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大量的书籍被送往了</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工程</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reforms are supported by the mass of the population</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改革得到了大多数人的支持。</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I’ve got a huge mass of data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我手里有大量资料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464;FounderCES"/>
          <p:cNvPicPr/>
          <p:nvPr/>
        </p:nvPicPr>
        <p:blipFill>
          <a:blip r:embed="rId2"/>
          <a:stretch>
            <a:fillRect/>
          </a:stretch>
        </p:blipFill>
        <p:spPr>
          <a:xfrm>
            <a:off x="388013" y="953569"/>
            <a:ext cx="852066" cy="289049"/>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881561"/>
            <a:ext cx="11512136" cy="675231"/>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980544"/>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masses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群众，民众，大众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471;FounderCES"/>
          <p:cNvPicPr/>
          <p:nvPr/>
        </p:nvPicPr>
        <p:blipFill>
          <a:blip r:embed="rId2"/>
          <a:stretch>
            <a:fillRect/>
          </a:stretch>
        </p:blipFill>
        <p:spPr>
          <a:xfrm>
            <a:off x="496957" y="737545"/>
            <a:ext cx="2069857" cy="367090"/>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38957"/>
            <a:ext cx="11494901" cy="1303863"/>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32484" y="1151487"/>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746120"/>
            <a:ext cx="11485848" cy="1996700"/>
          </a:xfrm>
        </p:spPr>
        <p:txBody>
          <a:bodyPr/>
          <a:lstStyle/>
          <a:p>
            <a:pPr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towering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高大的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高耸的</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出色</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ancient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hardwoods</a:t>
            </a:r>
            <a:r>
              <a:rPr lang="en-US"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有一些高耸的年岁久远的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阔</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63284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built a TV tower on the towering hill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他们在高耸的山上建起了一座电视塔。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canyon is hemmed in by towering walls of rock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峡谷四周环绕着高耸的岩壁。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Amidst the current bunch of nonentities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a towering figure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在现在这帮无足轻重的人当中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他算是鹤立鸡群了。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towering rage/passion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怒气冲天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man of towering ability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能力非常出众的人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她大发雷霆的样子我只见过一次。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485;FounderCES"/>
          <p:cNvPicPr/>
          <p:nvPr/>
        </p:nvPicPr>
        <p:blipFill>
          <a:blip r:embed="rId2"/>
          <a:stretch>
            <a:fillRect/>
          </a:stretch>
        </p:blipFill>
        <p:spPr>
          <a:xfrm>
            <a:off x="388013" y="962622"/>
            <a:ext cx="852066" cy="289049"/>
          </a:xfrm>
          <a:prstGeom prst="rect">
            <a:avLst/>
          </a:prstGeom>
        </p:spPr>
      </p:pic>
    </p:spTree>
    <p:extLst>
      <p:ext uri="{BB962C8B-B14F-4D97-AF65-F5344CB8AC3E}">
        <p14:creationId xmlns:p14="http://schemas.microsoft.com/office/powerpoint/2010/main" val="1654867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17773"/>
            <a:ext cx="11512136" cy="1287091"/>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04535"/>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塔楼；高架子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 over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胜过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492;FounderCES"/>
          <p:cNvPicPr/>
          <p:nvPr/>
        </p:nvPicPr>
        <p:blipFill>
          <a:blip r:embed="rId2"/>
          <a:stretch>
            <a:fillRect/>
          </a:stretch>
        </p:blipFill>
        <p:spPr>
          <a:xfrm>
            <a:off x="478582" y="764704"/>
            <a:ext cx="2069857" cy="367090"/>
          </a:xfrm>
          <a:prstGeom prst="rect">
            <a:avLst/>
          </a:prstGeom>
        </p:spPr>
      </p:pic>
    </p:spTree>
    <p:extLst>
      <p:ext uri="{BB962C8B-B14F-4D97-AF65-F5344CB8AC3E}">
        <p14:creationId xmlns:p14="http://schemas.microsoft.com/office/powerpoint/2010/main" val="8239359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bwMode="auto">
          <a:xfrm>
            <a:off x="287261" y="2173007"/>
            <a:ext cx="11496577" cy="535913"/>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10" name="组合 9"/>
          <p:cNvGrpSpPr/>
          <p:nvPr/>
        </p:nvGrpSpPr>
        <p:grpSpPr>
          <a:xfrm>
            <a:off x="467944" y="1867847"/>
            <a:ext cx="11279998" cy="522016"/>
            <a:chOff x="351801" y="1412776"/>
            <a:chExt cx="11478787" cy="531215"/>
          </a:xfrm>
        </p:grpSpPr>
        <p:pic>
          <p:nvPicPr>
            <p:cNvPr id="11" name="图片 10"/>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12" name="图片 11"/>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1484784"/>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harm</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伤害</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损害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单词冲关.eps" descr="id:2147487365;FounderCES"/>
          <p:cNvPicPr/>
          <p:nvPr/>
        </p:nvPicPr>
        <p:blipFill>
          <a:blip r:embed="rId4"/>
          <a:stretch>
            <a:fillRect/>
          </a:stretch>
        </p:blipFill>
        <p:spPr>
          <a:xfrm>
            <a:off x="395934" y="1124744"/>
            <a:ext cx="1730166" cy="345527"/>
          </a:xfrm>
          <a:prstGeom prst="rect">
            <a:avLst/>
          </a:prstGeom>
        </p:spPr>
      </p:pic>
      <p:sp>
        <p:nvSpPr>
          <p:cNvPr id="4" name="内容占位符 1"/>
          <p:cNvSpPr txBox="1">
            <a:spLocks/>
          </p:cNvSpPr>
          <p:nvPr/>
        </p:nvSpPr>
        <p:spPr bwMode="auto">
          <a:xfrm>
            <a:off x="297990" y="21326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人类已经造成很大的伤害。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核心知识过.eps" descr="id:2147487337;FounderCES"/>
          <p:cNvPicPr/>
          <p:nvPr/>
        </p:nvPicPr>
        <p:blipFill>
          <a:blip r:embed="rId5"/>
          <a:stretch>
            <a:fillRect/>
          </a:stretch>
        </p:blipFill>
        <p:spPr>
          <a:xfrm>
            <a:off x="3934966" y="636255"/>
            <a:ext cx="4670965" cy="488489"/>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12215"/>
            <a:ext cx="11460681" cy="1884604"/>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32484" y="1124744"/>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746120"/>
            <a:ext cx="11485848" cy="2550698"/>
          </a:xfrm>
        </p:spPr>
        <p:txBody>
          <a:bodyPr/>
          <a:lstStyle/>
          <a:p>
            <a:pPr hangingPunct="0">
              <a:spcAft>
                <a:spcPts val="0"/>
              </a:spcAft>
            </a:pPr>
            <a:r>
              <a:rPr lang="en-US" altLang="zh-CN" b="1" dirty="0"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survive </a:t>
            </a:r>
            <a:r>
              <a:rPr lang="en-US" altLang="zh-CN" b="1" i="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dirty="0">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生存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存活</a:t>
            </a:r>
            <a:r>
              <a:rPr lang="en-US" altLang="zh-CN" b="1" i="1" dirty="0" err="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dirty="0" err="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幸存</a:t>
            </a:r>
            <a:r>
              <a:rPr lang="zh-CN" altLang="zh-CN" b="1" dirty="0">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幸免于难</a:t>
            </a:r>
            <a:endParaRPr lang="en-US" altLang="zh-CN" b="1" dirty="0"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jaguars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element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尽管相当多的美洲豹在这里生存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但它们只是这个雨林食物链的一个要素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891207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survive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survive from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中存活下来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survive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幸免于；从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中挺过来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活过来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survive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imagine how he could survive on his small salary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我无法想象他是如何靠他那微薄的薪水维持生活的。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strange customs have survived from earlier times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一些奇怪的风俗是从早年留存下来的。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the only person to survive the accident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他是这次事故的唯一幸存者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survived her husband by ten years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她比她的丈夫多活了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506;FounderCES"/>
          <p:cNvPicPr/>
          <p:nvPr/>
        </p:nvPicPr>
        <p:blipFill>
          <a:blip r:embed="rId2"/>
          <a:stretch>
            <a:fillRect/>
          </a:stretch>
        </p:blipFill>
        <p:spPr>
          <a:xfrm>
            <a:off x="378960" y="962622"/>
            <a:ext cx="852066" cy="289049"/>
          </a:xfrm>
          <a:prstGeom prst="rect">
            <a:avLst/>
          </a:prstGeom>
        </p:spPr>
      </p:pic>
    </p:spTree>
    <p:extLst>
      <p:ext uri="{BB962C8B-B14F-4D97-AF65-F5344CB8AC3E}">
        <p14:creationId xmlns:p14="http://schemas.microsoft.com/office/powerpoint/2010/main" val="18393124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survive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幸存；幸免于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讲时为及物动词，其后直接接宾语，不用介词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示.eps" descr="id:2147487513;FounderCES"/>
          <p:cNvPicPr/>
          <p:nvPr/>
        </p:nvPicPr>
        <p:blipFill>
          <a:blip r:embed="rId2"/>
          <a:stretch>
            <a:fillRect/>
          </a:stretch>
        </p:blipFill>
        <p:spPr>
          <a:xfrm>
            <a:off x="403522" y="935879"/>
            <a:ext cx="939156" cy="332107"/>
          </a:xfrm>
          <a:prstGeom prst="rect">
            <a:avLst/>
          </a:prstGeom>
        </p:spPr>
      </p:pic>
      <p:sp>
        <p:nvSpPr>
          <p:cNvPr id="4" name="圆角矩形 3"/>
          <p:cNvSpPr/>
          <p:nvPr/>
        </p:nvSpPr>
        <p:spPr bwMode="auto">
          <a:xfrm>
            <a:off x="334566" y="2134632"/>
            <a:ext cx="11512136" cy="1167999"/>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0854" y="217238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survivor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幸存者；生还者</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survival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幸存；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残存物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7520;FounderCES"/>
          <p:cNvPicPr/>
          <p:nvPr/>
        </p:nvPicPr>
        <p:blipFill>
          <a:blip r:embed="rId3"/>
          <a:stretch>
            <a:fillRect/>
          </a:stretch>
        </p:blipFill>
        <p:spPr>
          <a:xfrm>
            <a:off x="478582" y="1988840"/>
            <a:ext cx="2069857" cy="367090"/>
          </a:xfrm>
          <a:prstGeom prst="rect">
            <a:avLst/>
          </a:prstGeom>
        </p:spPr>
      </p:pic>
    </p:spTree>
    <p:extLst>
      <p:ext uri="{BB962C8B-B14F-4D97-AF65-F5344CB8AC3E}">
        <p14:creationId xmlns:p14="http://schemas.microsoft.com/office/powerpoint/2010/main" val="1121393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39374"/>
            <a:ext cx="11494901" cy="1787362"/>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32484" y="1151903"/>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746120"/>
            <a:ext cx="11485848" cy="2480615"/>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nutrient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营养素</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营养</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物</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jaguar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microorganisms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nutrients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当一只美洲豹死去后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一小群微生物会帮助分解它的尸体并让营养物质重新回到土壤中。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11219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nutrient in the soil acts as a stimulus to make the plants grow</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土壤中的养分能促进植物生长。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 are the nutrient of the whole world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书籍是全世界的营养品。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nutrient problem is one of the most serious problems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营养问题是最严重的问题之一。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56443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334566" y="942975"/>
            <a:ext cx="11512136" cy="2346077"/>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内容占位符 2"/>
          <p:cNvSpPr>
            <a:spLocks noGrp="1"/>
          </p:cNvSpPr>
          <p:nvPr>
            <p:ph idx="1"/>
          </p:nvPr>
        </p:nvSpPr>
        <p:spPr>
          <a:xfrm>
            <a:off x="360854" y="980728"/>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nutrition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nutritional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营养的；滋养的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nutritionally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在营养上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nutritious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有营养的；滋养的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87534;FounderCES"/>
          <p:cNvPicPr/>
          <p:nvPr/>
        </p:nvPicPr>
        <p:blipFill>
          <a:blip r:embed="rId2"/>
          <a:stretch>
            <a:fillRect/>
          </a:stretch>
        </p:blipFill>
        <p:spPr>
          <a:xfrm>
            <a:off x="442370" y="779077"/>
            <a:ext cx="2069857" cy="367090"/>
          </a:xfrm>
          <a:prstGeom prst="rect">
            <a:avLst/>
          </a:prstGeom>
        </p:spPr>
      </p:pic>
      <p:sp>
        <p:nvSpPr>
          <p:cNvPr id="7" name="内容占位符 1"/>
          <p:cNvSpPr txBox="1">
            <a:spLocks/>
          </p:cNvSpPr>
          <p:nvPr/>
        </p:nvSpPr>
        <p:spPr bwMode="auto">
          <a:xfrm>
            <a:off x="360854" y="322904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balanced diet provides nutrition for your body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均衡的饮食给你的身体提供营养。</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Sandy soils are prone to the leaching of nutrients and minerals and so tend to be nutritionally poor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养分和矿物质容易从沙质土壤中流失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因此沙质土壤往往较为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nutritious part of an egg is the egg yolk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蛋黄是鸡蛋中最有营养的部分。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58435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03161"/>
            <a:ext cx="11494901" cy="1809815"/>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746120"/>
            <a:ext cx="11485848" cy="5320687"/>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impact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作用</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撞击</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冲撞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有影响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冲击</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impact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extinction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随着人类活动的影响不断增加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濒危物种的名单越来越长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这就留给我们一个问题</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what these people fail to see is that international tourism may bring about a disastrous impact on our environment and local history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但是这些人忽视了国际旅游可能会给我们的环境和当地历史造成灾难性的影响。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computer has made a great impact on modern life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计算机对现代生活产生了巨大的影响。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532484" y="1115691"/>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Tree>
    <p:extLst>
      <p:ext uri="{BB962C8B-B14F-4D97-AF65-F5344CB8AC3E}">
        <p14:creationId xmlns:p14="http://schemas.microsoft.com/office/powerpoint/2010/main" val="8727659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have/make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impact 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great/considerable impact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巨大的影响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548;FounderCES"/>
          <p:cNvPicPr/>
          <p:nvPr/>
        </p:nvPicPr>
        <p:blipFill>
          <a:blip r:embed="rId2"/>
          <a:stretch>
            <a:fillRect/>
          </a:stretch>
        </p:blipFill>
        <p:spPr>
          <a:xfrm>
            <a:off x="370452" y="926826"/>
            <a:ext cx="935346" cy="317300"/>
          </a:xfrm>
          <a:prstGeom prst="rect">
            <a:avLst/>
          </a:prstGeom>
        </p:spPr>
      </p:pic>
    </p:spTree>
    <p:extLst>
      <p:ext uri="{BB962C8B-B14F-4D97-AF65-F5344CB8AC3E}">
        <p14:creationId xmlns:p14="http://schemas.microsoft.com/office/powerpoint/2010/main" val="14834337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bwMode="auto">
          <a:xfrm>
            <a:off x="351801" y="1412215"/>
            <a:ext cx="11494901" cy="1224698"/>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746120"/>
            <a:ext cx="11485848" cy="4766690"/>
          </a:xfrm>
        </p:spPr>
        <p:txBody>
          <a:bodyPr/>
          <a:lstStyle/>
          <a:p>
            <a:pPr hangingPunct="0">
              <a:spcAft>
                <a:spcPts val="0"/>
              </a:spcAft>
            </a:pPr>
            <a:r>
              <a:rPr lang="en-US" altLang="zh-CN" b="1" smtClean="0">
                <a:solidFill>
                  <a:srgbClr val="223F99"/>
                </a:solidFill>
                <a:latin typeface="Times New Roman" panose="02020603050405020304" pitchFamily="18" charset="0"/>
                <a:ea typeface="宋体" panose="02010600030101010101" pitchFamily="2" charset="-122"/>
                <a:cs typeface="Times New Roman" panose="02020603050405020304" pitchFamily="18" charset="0"/>
              </a:rPr>
              <a:t>damage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损害</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伤害</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损坏</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破坏</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afford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lungs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我们能承担得起损害</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地球之肺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的后果吗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suffered damage to her hearing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她听力受损。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Jackson doesn’t want to damage his reputation as a political personality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杰克逊不想损坏自己作为一名政界名人的声誉。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damage your health for a slim and attractive figure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不要为了苗条诱人的身材损害自己的健康</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8" name="组合 7"/>
          <p:cNvGrpSpPr/>
          <p:nvPr/>
        </p:nvGrpSpPr>
        <p:grpSpPr>
          <a:xfrm>
            <a:off x="532484" y="1124744"/>
            <a:ext cx="11279998" cy="522016"/>
            <a:chOff x="351801" y="1412776"/>
            <a:chExt cx="11478787" cy="531215"/>
          </a:xfrm>
        </p:grpSpPr>
        <p:pic>
          <p:nvPicPr>
            <p:cNvPr id="9" name="图片 8"/>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10" name="图片 9"/>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Tree>
    <p:extLst>
      <p:ext uri="{BB962C8B-B14F-4D97-AF65-F5344CB8AC3E}">
        <p14:creationId xmlns:p14="http://schemas.microsoft.com/office/powerpoint/2010/main" val="2500351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08721"/>
            <a:ext cx="11512136" cy="2808312"/>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924793"/>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do/cause damage to </a:t>
            </a:r>
            <a:r>
              <a:rPr lang="en-US"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造成损害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suffer damage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招致损害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遭受损失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 one</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health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损害某人的健康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damage/ruin one</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reputation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损坏某人的名声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损害赔偿金（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常用复数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562;FounderCES"/>
          <p:cNvPicPr/>
          <p:nvPr/>
        </p:nvPicPr>
        <p:blipFill>
          <a:blip r:embed="rId2"/>
          <a:stretch>
            <a:fillRect/>
          </a:stretch>
        </p:blipFill>
        <p:spPr>
          <a:xfrm>
            <a:off x="550590" y="758774"/>
            <a:ext cx="1872208" cy="332037"/>
          </a:xfrm>
          <a:prstGeom prst="rect">
            <a:avLst/>
          </a:prstGeom>
        </p:spPr>
      </p:pic>
    </p:spTree>
    <p:extLst>
      <p:ext uri="{BB962C8B-B14F-4D97-AF65-F5344CB8AC3E}">
        <p14:creationId xmlns:p14="http://schemas.microsoft.com/office/powerpoint/2010/main" val="10126299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damage/destroy/ruin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569;FounderCES"/>
          <p:cNvPicPr/>
          <p:nvPr/>
        </p:nvPicPr>
        <p:blipFill>
          <a:blip r:embed="rId2"/>
          <a:stretch>
            <a:fillRect/>
          </a:stretch>
        </p:blipFill>
        <p:spPr>
          <a:xfrm>
            <a:off x="369907" y="899667"/>
            <a:ext cx="1640028" cy="38233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663659920"/>
              </p:ext>
            </p:extLst>
          </p:nvPr>
        </p:nvGraphicFramePr>
        <p:xfrm>
          <a:off x="369908" y="1412776"/>
          <a:ext cx="11476794" cy="4937760"/>
        </p:xfrm>
        <a:graphic>
          <a:graphicData uri="http://schemas.openxmlformats.org/drawingml/2006/table">
            <a:tbl>
              <a:tblPr firstRow="1" firstCol="1" bandRow="1"/>
              <a:tblGrid>
                <a:gridCol w="1116786">
                  <a:extLst>
                    <a:ext uri="{9D8B030D-6E8A-4147-A177-3AD203B41FA5}">
                      <a16:colId xmlns:a16="http://schemas.microsoft.com/office/drawing/2014/main" val="2902947081"/>
                    </a:ext>
                  </a:extLst>
                </a:gridCol>
                <a:gridCol w="5256584">
                  <a:extLst>
                    <a:ext uri="{9D8B030D-6E8A-4147-A177-3AD203B41FA5}">
                      <a16:colId xmlns:a16="http://schemas.microsoft.com/office/drawing/2014/main" val="3975296345"/>
                    </a:ext>
                  </a:extLst>
                </a:gridCol>
                <a:gridCol w="5103424">
                  <a:extLst>
                    <a:ext uri="{9D8B030D-6E8A-4147-A177-3AD203B41FA5}">
                      <a16:colId xmlns:a16="http://schemas.microsoft.com/office/drawing/2014/main" val="2469257807"/>
                    </a:ext>
                  </a:extLst>
                </a:gridCol>
              </a:tblGrid>
              <a:tr h="1508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易混词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辨析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766660337"/>
                  </a:ext>
                </a:extLst>
              </a:tr>
              <a:tr h="1206923">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damage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表示程度较小的破坏、损坏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强调价值、用途降低或外表损坏等。一般被破坏的物品可以重新修复。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Alcohol</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damage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liver</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great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harm</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consumed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large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quantities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酒会损害肝脏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而且如果大量饮用会造成很大的伤害。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032895040"/>
                  </a:ext>
                </a:extLst>
              </a:tr>
              <a:tr h="165952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destroy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常指彻底的、不能或很难修复的破坏、毁坏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程度较深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强调毁坏的力度和彻底性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也可用于损坏抽象的东西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比如名誉、计划、努力、契约等。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88</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leave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their</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thousands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destroyed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超过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万人被迫离开家园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数千座房屋被毁。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245226711"/>
                  </a:ext>
                </a:extLst>
              </a:tr>
            </a:tbl>
          </a:graphicData>
        </a:graphic>
      </p:graphicFrame>
    </p:spTree>
    <p:extLst>
      <p:ext uri="{BB962C8B-B14F-4D97-AF65-F5344CB8AC3E}">
        <p14:creationId xmlns:p14="http://schemas.microsoft.com/office/powerpoint/2010/main" val="18929131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某物有害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harm to</a:t>
            </a:r>
            <a:r>
              <a:rPr lang="en-US"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harm in doing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does no harm to do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做某事没有坏处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 one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reputation/image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损害某人的声誉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Excessive drinking will do you a lot of harm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过度饮酒非常不利于你的健康。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typhoon did great harm to the rice crop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那次台风对稻谷的收成造成很大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he did harmed his image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他的所作所为损害了他的形象。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7379;FounderCES"/>
          <p:cNvPicPr/>
          <p:nvPr/>
        </p:nvPicPr>
        <p:blipFill>
          <a:blip r:embed="rId2"/>
          <a:stretch>
            <a:fillRect/>
          </a:stretch>
        </p:blipFill>
        <p:spPr>
          <a:xfrm>
            <a:off x="382808" y="952552"/>
            <a:ext cx="852066" cy="289049"/>
          </a:xfrm>
          <a:prstGeom prst="rect">
            <a:avLst/>
          </a:prstGeom>
        </p:spPr>
      </p:pic>
    </p:spTree>
    <p:extLst>
      <p:ext uri="{BB962C8B-B14F-4D97-AF65-F5344CB8AC3E}">
        <p14:creationId xmlns:p14="http://schemas.microsoft.com/office/powerpoint/2010/main" val="18660549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983710169"/>
              </p:ext>
            </p:extLst>
          </p:nvPr>
        </p:nvGraphicFramePr>
        <p:xfrm>
          <a:off x="369908" y="1214677"/>
          <a:ext cx="11476794" cy="3291840"/>
        </p:xfrm>
        <a:graphic>
          <a:graphicData uri="http://schemas.openxmlformats.org/drawingml/2006/table">
            <a:tbl>
              <a:tblPr firstRow="1" firstCol="1" bandRow="1"/>
              <a:tblGrid>
                <a:gridCol w="1116786">
                  <a:extLst>
                    <a:ext uri="{9D8B030D-6E8A-4147-A177-3AD203B41FA5}">
                      <a16:colId xmlns:a16="http://schemas.microsoft.com/office/drawing/2014/main" val="2902947081"/>
                    </a:ext>
                  </a:extLst>
                </a:gridCol>
                <a:gridCol w="4752528">
                  <a:extLst>
                    <a:ext uri="{9D8B030D-6E8A-4147-A177-3AD203B41FA5}">
                      <a16:colId xmlns:a16="http://schemas.microsoft.com/office/drawing/2014/main" val="3975296345"/>
                    </a:ext>
                  </a:extLst>
                </a:gridCol>
                <a:gridCol w="5607480">
                  <a:extLst>
                    <a:ext uri="{9D8B030D-6E8A-4147-A177-3AD203B41FA5}">
                      <a16:colId xmlns:a16="http://schemas.microsoft.com/office/drawing/2014/main" val="2469257807"/>
                    </a:ext>
                  </a:extLst>
                </a:gridCol>
              </a:tblGrid>
              <a:tr h="15086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易混词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辨析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766660337"/>
                  </a:ext>
                </a:extLst>
              </a:tr>
              <a:tr h="150865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ruin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指彻底毁掉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但不含有以某种摧毁性的力量进行破坏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而含有在一定的过程中逐渐毁掉的意思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强调使某物失去优良的特性或特征。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negativity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motivation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不要让消极情绪瓦解你的动力。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mistake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ruined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getting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正是这个错误断送了他得到那份工作的机会。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334" marR="18334"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69391805"/>
                  </a:ext>
                </a:extLst>
              </a:tr>
            </a:tbl>
          </a:graphicData>
        </a:graphic>
      </p:graphicFrame>
    </p:spTree>
    <p:extLst>
      <p:ext uri="{BB962C8B-B14F-4D97-AF65-F5344CB8AC3E}">
        <p14:creationId xmlns:p14="http://schemas.microsoft.com/office/powerpoint/2010/main" val="2868843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60855" y="1704149"/>
            <a:ext cx="11485848" cy="1292803"/>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46743"/>
            <a:ext cx="11485848" cy="2550698"/>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turn</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相应地</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转而</a:t>
            </a:r>
            <a:endPar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insects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相应地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这些青蛙以昆虫为食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而昆虫则吃树叶和水果。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in turn will affect progress towards other goals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这转而将影响其他目标的进展。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7584;FounderCES"/>
          <p:cNvPicPr/>
          <p:nvPr/>
        </p:nvPicPr>
        <p:blipFill>
          <a:blip r:embed="rId2"/>
          <a:stretch>
            <a:fillRect/>
          </a:stretch>
        </p:blipFill>
        <p:spPr>
          <a:xfrm>
            <a:off x="460476" y="785117"/>
            <a:ext cx="1800200" cy="346058"/>
          </a:xfrm>
          <a:prstGeom prst="rect">
            <a:avLst/>
          </a:prstGeom>
        </p:spPr>
      </p:pic>
      <p:grpSp>
        <p:nvGrpSpPr>
          <p:cNvPr id="9" name="组合 8"/>
          <p:cNvGrpSpPr/>
          <p:nvPr/>
        </p:nvGrpSpPr>
        <p:grpSpPr>
          <a:xfrm>
            <a:off x="541538" y="1416678"/>
            <a:ext cx="11279998" cy="522016"/>
            <a:chOff x="351801" y="1412776"/>
            <a:chExt cx="11478787" cy="531215"/>
          </a:xfrm>
        </p:grpSpPr>
        <p:pic>
          <p:nvPicPr>
            <p:cNvPr id="10" name="图片 9"/>
            <p:cNvPicPr>
              <a:picLocks noChangeAspect="1"/>
            </p:cNvPicPr>
            <p:nvPr/>
          </p:nvPicPr>
          <p:blipFill rotWithShape="1">
            <a:blip r:embed="rId3">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11" name="图片 10"/>
            <p:cNvPicPr>
              <a:picLocks noChangeAspect="1"/>
            </p:cNvPicPr>
            <p:nvPr/>
          </p:nvPicPr>
          <p:blipFill>
            <a:blip r:embed="rId4">
              <a:clrChange>
                <a:clrFrom>
                  <a:srgbClr val="FFFFFF"/>
                </a:clrFrom>
                <a:clrTo>
                  <a:srgbClr val="FFFFFF">
                    <a:alpha val="0"/>
                  </a:srgbClr>
                </a:clrTo>
              </a:clrChange>
            </a:blip>
            <a:stretch>
              <a:fillRect/>
            </a:stretch>
          </p:blipFill>
          <p:spPr>
            <a:xfrm>
              <a:off x="351801" y="1555262"/>
              <a:ext cx="4672873" cy="253348"/>
            </a:xfrm>
            <a:prstGeom prst="rect">
              <a:avLst/>
            </a:prstGeom>
          </p:spPr>
        </p:pic>
      </p:grpSp>
    </p:spTree>
    <p:extLst>
      <p:ext uri="{BB962C8B-B14F-4D97-AF65-F5344CB8AC3E}">
        <p14:creationId xmlns:p14="http://schemas.microsoft.com/office/powerpoint/2010/main" val="9544339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854818"/>
            <a:ext cx="11521280" cy="5006305"/>
          </a:xfrm>
          <a:prstGeom prst="roundRect">
            <a:avLst>
              <a:gd name="adj" fmla="val 3104"/>
            </a:avLst>
          </a:prstGeom>
          <a:solidFill>
            <a:srgbClr val="E6E1EF"/>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869042"/>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one</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turn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接着；轮到某人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turns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轮流；交替地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turns to do/at 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one</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turn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轮到某人做某事了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about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转身，向后转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against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转而反对，与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反目，背叛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round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转身，调头；转向另一面，使好转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away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转过身去；避开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上交；交还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598;FounderCES"/>
          <p:cNvPicPr/>
          <p:nvPr/>
        </p:nvPicPr>
        <p:blipFill>
          <a:blip r:embed="rId2"/>
          <a:stretch>
            <a:fillRect/>
          </a:stretch>
        </p:blipFill>
        <p:spPr>
          <a:xfrm>
            <a:off x="550590" y="685497"/>
            <a:ext cx="2069857" cy="367090"/>
          </a:xfrm>
          <a:prstGeom prst="rect">
            <a:avLst/>
          </a:prstGeom>
        </p:spPr>
      </p:pic>
    </p:spTree>
    <p:extLst>
      <p:ext uri="{BB962C8B-B14F-4D97-AF65-F5344CB8AC3E}">
        <p14:creationId xmlns:p14="http://schemas.microsoft.com/office/powerpoint/2010/main" val="16364873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34566" y="870551"/>
            <a:ext cx="11449272" cy="1559814"/>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off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煤气、水、电灯、收音机、电视机等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）；使厌烦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翻到；转向；变成；求助于，求教于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出现，出席，到场，到达；调大（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音量等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56546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93276"/>
            <a:ext cx="11494901" cy="1733460"/>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746120"/>
            <a:ext cx="11485848" cy="2480615"/>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使分解</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使变化</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成</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发生故障</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垮掉</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破裂</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瓦解</a:t>
            </a:r>
            <a:endPar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jaguar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microorganisms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nutrients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当一只美洲豹死去后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一小群微生物会帮助分解它的尸体并让营养物质重新回到土壤中。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3"/>
          <p:cNvGrpSpPr/>
          <p:nvPr/>
        </p:nvGrpSpPr>
        <p:grpSpPr>
          <a:xfrm>
            <a:off x="532484" y="1205805"/>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7" name="内容占位符 1"/>
          <p:cNvSpPr txBox="1">
            <a:spLocks/>
          </p:cNvSpPr>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Enzymes in the stomach break our food down into useful substances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胃中的酶把我们的食物分解成有用的物质。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我们的车突然在路上出了故障。</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prejudices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消除偏见需要很长的时间。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82436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942975"/>
            <a:ext cx="11512136" cy="3926185"/>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内容占位符 2"/>
          <p:cNvSpPr>
            <a:spLocks noGrp="1"/>
          </p:cNvSpPr>
          <p:nvPr>
            <p:ph idx="1"/>
          </p:nvPr>
        </p:nvSpPr>
        <p:spPr>
          <a:xfrm>
            <a:off x="360854" y="980728"/>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away from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挣脱束缚；脱离；逃跑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插嘴；闯入，闯进；打断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into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破门而入；闯入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破裂；解散；破碎；结束；（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）期中放假；驱散（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out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突然爆发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through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突破；克服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 off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折断；突然停止，暂停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87612;FounderCES"/>
          <p:cNvPicPr/>
          <p:nvPr/>
        </p:nvPicPr>
        <p:blipFill>
          <a:blip r:embed="rId2"/>
          <a:stretch>
            <a:fillRect/>
          </a:stretch>
        </p:blipFill>
        <p:spPr>
          <a:xfrm>
            <a:off x="469529" y="770024"/>
            <a:ext cx="2069857" cy="367090"/>
          </a:xfrm>
          <a:prstGeom prst="rect">
            <a:avLst/>
          </a:prstGeom>
        </p:spPr>
      </p:pic>
      <p:sp>
        <p:nvSpPr>
          <p:cNvPr id="6" name="内容占位符 1"/>
          <p:cNvSpPr txBox="1">
            <a:spLocks/>
          </p:cNvSpPr>
          <p:nvPr/>
        </p:nvSpPr>
        <p:spPr bwMode="auto">
          <a:xfrm>
            <a:off x="360854" y="471519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somebody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早上我们上班时发现有人在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前一天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晚上闯进了办公室。</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crowds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警察来了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把人群驱散了。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8013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51801" y="1466117"/>
            <a:ext cx="11494901" cy="1800762"/>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5" name="组合 4"/>
          <p:cNvGrpSpPr/>
          <p:nvPr/>
        </p:nvGrpSpPr>
        <p:grpSpPr>
          <a:xfrm>
            <a:off x="532484" y="1178646"/>
            <a:ext cx="11279998" cy="522016"/>
            <a:chOff x="351801" y="1412776"/>
            <a:chExt cx="11478787" cy="531215"/>
          </a:xfrm>
        </p:grpSpPr>
        <p:pic>
          <p:nvPicPr>
            <p:cNvPr id="6" name="图片 5"/>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3" name="内容占位符 2"/>
          <p:cNvSpPr>
            <a:spLocks noGrp="1"/>
          </p:cNvSpPr>
          <p:nvPr>
            <p:ph idx="1"/>
          </p:nvPr>
        </p:nvSpPr>
        <p:spPr>
          <a:xfrm>
            <a:off x="360854" y="746120"/>
            <a:ext cx="11485848" cy="3588611"/>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breathe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into</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给</a:t>
            </a:r>
            <a:r>
              <a:rPr lang="en-US" altLang="zh-CN" b="1">
                <a:solidFill>
                  <a:srgbClr val="D9709E"/>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带来起色</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注入</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活力</a:t>
            </a:r>
            <a:endPar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rainforest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fixing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carbon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oxygen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亚马孙雨林通过固定碳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并产生超过全球总量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的氧气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使得地球生生不息。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newly born baby breathed life into this hopeless family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这个新出生的婴儿给这个没有希望的家庭带来了活力。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22033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08721"/>
            <a:ext cx="11512136" cy="4464496"/>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918983"/>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breathe in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呼吸；气息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 one’s breath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屏住呼吸，喘口气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 one’s breath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屏息；憋气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 one’s breath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喘不过气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breath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喘不过气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sb’s breath away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令人惊叹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626;FounderCES"/>
          <p:cNvPicPr/>
          <p:nvPr/>
        </p:nvPicPr>
        <p:blipFill>
          <a:blip r:embed="rId2"/>
          <a:stretch>
            <a:fillRect/>
          </a:stretch>
        </p:blipFill>
        <p:spPr>
          <a:xfrm>
            <a:off x="478582" y="735438"/>
            <a:ext cx="2069857" cy="367090"/>
          </a:xfrm>
          <a:prstGeom prst="rect">
            <a:avLst/>
          </a:prstGeom>
        </p:spPr>
      </p:pic>
    </p:spTree>
    <p:extLst>
      <p:ext uri="{BB962C8B-B14F-4D97-AF65-F5344CB8AC3E}">
        <p14:creationId xmlns:p14="http://schemas.microsoft.com/office/powerpoint/2010/main" val="39981433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morning I open the window wide and breathe in deeply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早晨我打开窗户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做深呼吸。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 breathing deeply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 breathing some fresh air 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当你深呼吸时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你会吸入一些新鲜空气。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a:t>
            </a: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catch my breath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 running too fast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我快喘不过气了。 你跑得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hurried to school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almost out of breath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当我赶到学校时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几乎是上气不接下气。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75545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351801" y="1421413"/>
            <a:ext cx="11494901" cy="1728754"/>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nvGrpSpPr>
          <p:cNvPr id="4" name="组合 3"/>
          <p:cNvGrpSpPr/>
          <p:nvPr/>
        </p:nvGrpSpPr>
        <p:grpSpPr>
          <a:xfrm>
            <a:off x="532484" y="1133942"/>
            <a:ext cx="11279998" cy="522016"/>
            <a:chOff x="351801" y="1412776"/>
            <a:chExt cx="11478787" cy="531215"/>
          </a:xfrm>
        </p:grpSpPr>
        <p:pic>
          <p:nvPicPr>
            <p:cNvPr id="5" name="图片 4"/>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2" name="内容占位符 1"/>
          <p:cNvSpPr>
            <a:spLocks noGrp="1"/>
          </p:cNvSpPr>
          <p:nvPr>
            <p:ph idx="1"/>
          </p:nvPr>
        </p:nvSpPr>
        <p:spPr>
          <a:xfrm>
            <a:off x="360854" y="746120"/>
            <a:ext cx="11485848" cy="3658694"/>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由于</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因为</a:t>
            </a:r>
            <a:endPar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rainforest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disappeared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agriculture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cattle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在过去的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由于农耕和养牛等人类活动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的雨林已经消失了。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pilot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misjudgement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许多事故都是由于飞行员判断失误造成的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342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68751" y="942975"/>
            <a:ext cx="11450109" cy="2918073"/>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33012" y="1007887"/>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harmful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harmful 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反义短语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有好处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harmless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无害的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harmless to</a:t>
            </a:r>
            <a:r>
              <a:rPr lang="en-US"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harmlessly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无害地；无恶意地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smoking can be harmful to the health of your children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你吸烟对你的孩子们的健康有害。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instrument sheds harmful radiations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这台仪器散发有害的辐射物。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Freezing winter is harmful to orange trees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寒冬对橘子树是有害的。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386;FounderCES"/>
          <p:cNvPicPr/>
          <p:nvPr/>
        </p:nvPicPr>
        <p:blipFill>
          <a:blip r:embed="rId2"/>
          <a:stretch>
            <a:fillRect/>
          </a:stretch>
        </p:blipFill>
        <p:spPr>
          <a:xfrm>
            <a:off x="478582" y="759430"/>
            <a:ext cx="2069857" cy="367090"/>
          </a:xfrm>
          <a:prstGeom prst="rect">
            <a:avLst/>
          </a:prstGeom>
        </p:spPr>
      </p:pic>
    </p:spTree>
    <p:extLst>
      <p:ext uri="{BB962C8B-B14F-4D97-AF65-F5344CB8AC3E}">
        <p14:creationId xmlns:p14="http://schemas.microsoft.com/office/powerpoint/2010/main" val="26461695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预定做某事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due to sb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应该给某人的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due for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应得到某物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她预定于下周做一个关于经济的演讲。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那笔钱应付给我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due for promotion soon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她应该快升职了。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7640;FounderCES"/>
          <p:cNvPicPr/>
          <p:nvPr/>
        </p:nvPicPr>
        <p:blipFill>
          <a:blip r:embed="rId2"/>
          <a:stretch>
            <a:fillRect/>
          </a:stretch>
        </p:blipFill>
        <p:spPr>
          <a:xfrm>
            <a:off x="378960" y="953569"/>
            <a:ext cx="863337" cy="292872"/>
          </a:xfrm>
          <a:prstGeom prst="rect">
            <a:avLst/>
          </a:prstGeom>
        </p:spPr>
      </p:pic>
    </p:spTree>
    <p:extLst>
      <p:ext uri="{BB962C8B-B14F-4D97-AF65-F5344CB8AC3E}">
        <p14:creationId xmlns:p14="http://schemas.microsoft.com/office/powerpoint/2010/main" val="137877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08721"/>
            <a:ext cx="11512136" cy="1224136"/>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0261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由于，因为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的其他短语有：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647;FounderCES"/>
          <p:cNvPicPr/>
          <p:nvPr/>
        </p:nvPicPr>
        <p:blipFill>
          <a:blip r:embed="rId2"/>
          <a:stretch>
            <a:fillRect/>
          </a:stretch>
        </p:blipFill>
        <p:spPr>
          <a:xfrm>
            <a:off x="478582" y="764704"/>
            <a:ext cx="2069857" cy="367090"/>
          </a:xfrm>
          <a:prstGeom prst="rect">
            <a:avLst/>
          </a:prstGeom>
        </p:spPr>
      </p:pic>
    </p:spTree>
    <p:extLst>
      <p:ext uri="{BB962C8B-B14F-4D97-AF65-F5344CB8AC3E}">
        <p14:creationId xmlns:p14="http://schemas.microsoft.com/office/powerpoint/2010/main" val="26883818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334566" y="1259984"/>
            <a:ext cx="11489260" cy="1836301"/>
          </a:xfrm>
          <a:prstGeom prst="roundRect">
            <a:avLst>
              <a:gd name="adj" fmla="val 3104"/>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215274"/>
            <a:ext cx="11485848" cy="193899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Amazon River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from which the </a:t>
            </a:r>
            <a:r>
              <a:rPr lang="en-US" altLang="zh-CN" b="1" u="sng" dirty="0" smtClean="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rainforest </a:t>
            </a:r>
            <a:r>
              <a:rPr lang="en-US" altLang="zh-CN" b="1" u="sng" dirty="0">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gets its name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close to 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p>
          <a:p>
            <a:pPr hangingPunct="0">
              <a:spcAft>
                <a:spcPts val="0"/>
              </a:spcAft>
            </a:pPr>
            <a:endParaRPr lang="en-US" altLang="zh-CN" sz="8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length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roughly 100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longer than the Yangtze River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亚马孙雨林得名于亚马孙河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亚马孙河长接近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比长江还长约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1801" y="1328137"/>
            <a:ext cx="494046" cy="461665"/>
          </a:xfrm>
          <a:prstGeom prst="rect">
            <a:avLst/>
          </a:prstGeom>
        </p:spPr>
        <p:txBody>
          <a:bodyPr wrap="none">
            <a:spAutoFit/>
          </a:bodyPr>
          <a:lstStyle/>
          <a:p>
            <a:r>
              <a:rPr lang="en-US" altLang="zh-CN" sz="2400">
                <a:solidFill>
                  <a:srgbClr val="F08100"/>
                </a:solidFill>
                <a:latin typeface="MS Mincho"/>
                <a:cs typeface="Times New Roman" panose="02020603050405020304" pitchFamily="18" charset="0"/>
              </a:rPr>
              <a:t>❶</a:t>
            </a:r>
            <a:endParaRPr lang="zh-CN" altLang="en-US" sz="2400"/>
          </a:p>
        </p:txBody>
      </p:sp>
      <p:pic>
        <p:nvPicPr>
          <p:cNvPr id="4" name="XB4.eps" descr="id:2147487654;FounderCES"/>
          <p:cNvPicPr/>
          <p:nvPr/>
        </p:nvPicPr>
        <p:blipFill>
          <a:blip r:embed="rId2"/>
          <a:stretch>
            <a:fillRect/>
          </a:stretch>
        </p:blipFill>
        <p:spPr>
          <a:xfrm>
            <a:off x="396772" y="862703"/>
            <a:ext cx="1872208" cy="361069"/>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4917099" y="1630391"/>
                <a:ext cx="281519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zh-CN" sz="2400" smtClean="0">
                          <a:solidFill>
                            <a:srgbClr val="00AEEF"/>
                          </a:solidFill>
                          <a:latin typeface="楷体" panose="02010609060101010101" pitchFamily="49" charset="-122"/>
                          <a:ea typeface="楷体" panose="02010609060101010101" pitchFamily="49" charset="-122"/>
                          <a:cs typeface="Times New Roman" panose="02020603050405020304" pitchFamily="18" charset="0"/>
                        </a:rPr>
                        <m:t>非限制性定语从句</m:t>
                      </m:r>
                    </m:oMath>
                  </m:oMathPara>
                </a14:m>
                <a:endParaRPr lang="zh-CN" altLang="en-US" sz="2400" dirty="0">
                  <a:solidFill>
                    <a:srgbClr val="00AEEF"/>
                  </a:solidFill>
                  <a:latin typeface="楷体" panose="02010609060101010101" pitchFamily="49" charset="-122"/>
                  <a:ea typeface="楷体" panose="02010609060101010101" pitchFamily="49" charset="-122"/>
                </a:endParaRPr>
              </a:p>
            </p:txBody>
          </p:sp>
        </mc:Choice>
        <mc:Fallback xmlns="">
          <p:sp>
            <p:nvSpPr>
              <p:cNvPr id="6" name="矩形 5"/>
              <p:cNvSpPr>
                <a:spLocks noRot="1" noChangeAspect="1" noMove="1" noResize="1" noEditPoints="1" noAdjustHandles="1" noChangeArrowheads="1" noChangeShapeType="1" noTextEdit="1"/>
              </p:cNvSpPr>
              <p:nvPr/>
            </p:nvSpPr>
            <p:spPr>
              <a:xfrm>
                <a:off x="4917099" y="1630391"/>
                <a:ext cx="2815194" cy="461665"/>
              </a:xfrm>
              <a:prstGeom prst="rect">
                <a:avLst/>
              </a:prstGeom>
              <a:blipFill>
                <a:blip r:embed="rId3"/>
                <a:stretch>
                  <a:fillRect b="-1184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029043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介词＋关系代词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引导非限制性定语从句的用法：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介词＋关系代词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可引导非限制性定语从句，在句中作时间、地点状语，代替相应的关系副词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still remember the day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which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first came to school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我仍然记得初来学校的那一天。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house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used to live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这就是他们过去常常住的房子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7661;FounderCES"/>
          <p:cNvPicPr/>
          <p:nvPr/>
        </p:nvPicPr>
        <p:blipFill>
          <a:blip r:embed="rId2"/>
          <a:stretch>
            <a:fillRect/>
          </a:stretch>
        </p:blipFill>
        <p:spPr>
          <a:xfrm>
            <a:off x="388141" y="926826"/>
            <a:ext cx="918325" cy="311526"/>
          </a:xfrm>
          <a:prstGeom prst="rect">
            <a:avLst/>
          </a:prstGeom>
        </p:spPr>
      </p:pic>
    </p:spTree>
    <p:extLst>
      <p:ext uri="{BB962C8B-B14F-4D97-AF65-F5344CB8AC3E}">
        <p14:creationId xmlns:p14="http://schemas.microsoft.com/office/powerpoint/2010/main" val="36150233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介词＋关系代词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引导的非限制性定语从句中，介词的选用可从以下三方面去考虑：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）根据定语从句中谓语动词的习惯搭配来考虑。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met the person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whom he was speaking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他提到的那个人你见过吗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）根据先行词的习惯搭配或意义来考虑。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farm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which we worked ten years ago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isn’t what it used to be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十年前我们工作过的那个农场已不是过去的样子了。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在农场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940024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）根据句子的具体含义来考虑。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a hole in the wall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 which he could see what was happening outside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他在墙上钻了个孔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通过这个孔他可以看到外面正在发生的事情。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通过这个孔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50258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1115691"/>
            <a:ext cx="11449272" cy="1794739"/>
          </a:xfrm>
          <a:prstGeom prst="roundRect">
            <a:avLst>
              <a:gd name="adj" fmla="val 3104"/>
            </a:avLst>
          </a:prstGeom>
          <a:solidFill>
            <a:srgbClr val="FEE2D1"/>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164310"/>
              </a:xfrm>
            </p:spPr>
            <p:txBody>
              <a:bodyPr/>
              <a:lstStyle/>
              <a:p>
                <a:pPr hangingPunct="0">
                  <a:spcAft>
                    <a:spcPts val="0"/>
                  </a:spcAft>
                </a:pPr>
                <a:r>
                  <a:rPr lang="en-US" altLang="zh-CN" b="1" dirty="0">
                    <a:solidFill>
                      <a:srgbClr val="F08100"/>
                    </a:solidFill>
                    <a:latin typeface="MS Mincho"/>
                    <a:ea typeface="宋体" panose="02010600030101010101" pitchFamily="2" charset="-122"/>
                    <a:cs typeface="Times New Roman" panose="02020603050405020304" pitchFamily="18" charset="0"/>
                  </a:rPr>
                  <a:t>❷</a:t>
                </a:r>
                <a14:m>
                  <m:oMath xmlns:m="http://schemas.openxmlformats.org/officeDocument/2006/math">
                    <m:limLow>
                      <m:limLowPr>
                        <m:ctrlPr>
                          <a:rPr lang="zh-CN" altLang="zh-CN" b="1" i="1" smtClean="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𝐀𝐛𝐨𝐯𝐞𝐭𝐡𝐚𝐭</m:t>
                            </m:r>
                          </m:e>
                        </m:bar>
                      </m:e>
                      <m:lim>
                        <m:r>
                          <m:rPr>
                            <m:nor/>
                          </m:rPr>
                          <a:rPr lang="zh-CN" altLang="zh-CN" b="1">
                            <a:solidFill>
                              <a:srgbClr val="00AEEF"/>
                            </a:solidFill>
                            <a:latin typeface="楷体" panose="02010609060101010101" pitchFamily="49" charset="-122"/>
                            <a:ea typeface="楷体" panose="02010609060101010101" pitchFamily="49" charset="-122"/>
                            <a:cs typeface="Times New Roman" panose="02020603050405020304" pitchFamily="18" charset="0"/>
                          </a:rPr>
                          <m:t>表</m:t>
                        </m:r>
                      </m:lim>
                    </m:limLow>
                  </m:oMath>
                </a14:m>
                <a:r>
                  <a:rPr lang="en-US" altLang="zh-CN" b="1"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smtClean="0">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𝐢𝐬</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系</m:t>
                        </m:r>
                      </m:lim>
                    </m:limLow>
                  </m:oMath>
                </a14:m>
                <a:r>
                  <a:rPr lang="en-US" altLang="zh-CN" b="1"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smtClean="0">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𝐭𝐡𝐞</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𝐦𝐚𝐬𝐬</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𝐨𝐟</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𝐥𝐞𝐚𝐟</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𝐥𝐢𝐭𝐭𝐞𝐫</m:t>
                            </m:r>
                          </m:e>
                        </m:bar>
                      </m:e>
                      <m:lim>
                        <m:r>
                          <m:rPr>
                            <m:nor/>
                          </m:rPr>
                          <a:rPr lang="zh-CN" altLang="zh-CN" b="1">
                            <a:solidFill>
                              <a:srgbClr val="00AEEF"/>
                            </a:solidFill>
                            <a:latin typeface="楷体" panose="02010609060101010101" pitchFamily="49" charset="-122"/>
                            <a:ea typeface="楷体" panose="02010609060101010101" pitchFamily="49" charset="-122"/>
                            <a:cs typeface="Times New Roman" panose="02020603050405020304" pitchFamily="18" charset="0"/>
                          </a:rPr>
                          <m:t>主</m:t>
                        </m:r>
                      </m:lim>
                    </m:limLow>
                  </m:oMath>
                </a14:m>
                <a:r>
                  <a:rPr lang="en-US" altLang="zh-CN" b="1"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smtClean="0">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𝐨𝐧𝐭𝐡𝐞</m:t>
                            </m:r>
                            <m:r>
                              <m:rPr>
                                <m:nor/>
                              </m:rPr>
                              <a:rPr lang="en-US" altLang="zh-CN"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𝐝𝐚𝐫𝐤</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地点状语</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F38928"/>
                    </a:solidFill>
                    <a:uFill>
                      <a:solidFill>
                        <a:srgbClr val="FD700A"/>
                      </a:solidFill>
                    </a:uFill>
                    <a:latin typeface="Times New Roman" panose="02020603050405020304" pitchFamily="18" charset="0"/>
                    <a:ea typeface="宋体" panose="02010600030101010101" pitchFamily="2" charset="-122"/>
                    <a:cs typeface="Times New Roman" panose="02020603050405020304" pitchFamily="18" charset="0"/>
                  </a:rPr>
                  <a:t>forest floor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在它上面是平铺在这片黑色森林地表的大量的落叶层。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164310"/>
              </a:xfrm>
              <a:blipFill>
                <a:blip r:embed="rId2"/>
                <a:stretch>
                  <a:fillRect l="-796" b="-507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071423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句是倒装句。有时为了强调或者为了使句子平衡或者为了使上下文连接得更加紧密，就将表语和地点状语（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多为介词短语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）置于句首，谓语动词则置于主语前，构成完全倒装。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介词短语表地点放句首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door stood an armed guard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门口站着一名手持武器的卫兵。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island lived the monkeys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岛上住着猴子。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分词或形容词放句首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一群学生坐在草地上。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表示时间、方位的词放句首（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here/there/out/in/up/thus/down/away/now/then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lived a famous person one hundred years ago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一百年前这儿住着一位名人。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comes the bus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公交车来了。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7668;FounderCES"/>
          <p:cNvPicPr/>
          <p:nvPr/>
        </p:nvPicPr>
        <p:blipFill>
          <a:blip r:embed="rId2"/>
          <a:stretch>
            <a:fillRect/>
          </a:stretch>
        </p:blipFill>
        <p:spPr>
          <a:xfrm>
            <a:off x="397521" y="881561"/>
            <a:ext cx="1008112" cy="341985"/>
          </a:xfrm>
          <a:prstGeom prst="rect">
            <a:avLst/>
          </a:prstGeom>
        </p:spPr>
      </p:pic>
    </p:spTree>
    <p:extLst>
      <p:ext uri="{BB962C8B-B14F-4D97-AF65-F5344CB8AC3E}">
        <p14:creationId xmlns:p14="http://schemas.microsoft.com/office/powerpoint/2010/main" val="13150216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是代词时不倒装。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he comes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他来了。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作表语放句首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 are the facts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这些就是事实。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直接引用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my pleasure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boy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男孩说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这是我的荣幸。</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示.eps" descr="id:2147487675;FounderCES"/>
          <p:cNvPicPr/>
          <p:nvPr/>
        </p:nvPicPr>
        <p:blipFill>
          <a:blip r:embed="rId2"/>
          <a:stretch>
            <a:fillRect/>
          </a:stretch>
        </p:blipFill>
        <p:spPr>
          <a:xfrm>
            <a:off x="388013" y="926826"/>
            <a:ext cx="936104" cy="331028"/>
          </a:xfrm>
          <a:prstGeom prst="rect">
            <a:avLst/>
          </a:prstGeom>
        </p:spPr>
      </p:pic>
    </p:spTree>
    <p:extLst>
      <p:ext uri="{BB962C8B-B14F-4D97-AF65-F5344CB8AC3E}">
        <p14:creationId xmlns:p14="http://schemas.microsoft.com/office/powerpoint/2010/main" val="1391490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hurt/injure/wound/damage/harm</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393;FounderCES"/>
          <p:cNvPicPr/>
          <p:nvPr/>
        </p:nvPicPr>
        <p:blipFill>
          <a:blip r:embed="rId2"/>
          <a:stretch>
            <a:fillRect/>
          </a:stretch>
        </p:blipFill>
        <p:spPr>
          <a:xfrm>
            <a:off x="388468" y="872097"/>
            <a:ext cx="1640028" cy="38233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577846486"/>
              </p:ext>
            </p:extLst>
          </p:nvPr>
        </p:nvGraphicFramePr>
        <p:xfrm>
          <a:off x="360854" y="1357180"/>
          <a:ext cx="11485847" cy="4937760"/>
        </p:xfrm>
        <a:graphic>
          <a:graphicData uri="http://schemas.openxmlformats.org/drawingml/2006/table">
            <a:tbl>
              <a:tblPr firstRow="1" firstCol="1" bandRow="1"/>
              <a:tblGrid>
                <a:gridCol w="1197848">
                  <a:extLst>
                    <a:ext uri="{9D8B030D-6E8A-4147-A177-3AD203B41FA5}">
                      <a16:colId xmlns:a16="http://schemas.microsoft.com/office/drawing/2014/main" val="3035091594"/>
                    </a:ext>
                  </a:extLst>
                </a:gridCol>
                <a:gridCol w="5544616">
                  <a:extLst>
                    <a:ext uri="{9D8B030D-6E8A-4147-A177-3AD203B41FA5}">
                      <a16:colId xmlns:a16="http://schemas.microsoft.com/office/drawing/2014/main" val="2787877644"/>
                    </a:ext>
                  </a:extLst>
                </a:gridCol>
                <a:gridCol w="4743383">
                  <a:extLst>
                    <a:ext uri="{9D8B030D-6E8A-4147-A177-3AD203B41FA5}">
                      <a16:colId xmlns:a16="http://schemas.microsoft.com/office/drawing/2014/main" val="3125039832"/>
                    </a:ext>
                  </a:extLst>
                </a:gridCol>
              </a:tblGrid>
              <a:tr h="3620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易混词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辨析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92509142"/>
                  </a:ext>
                </a:extLst>
              </a:tr>
              <a:tr h="108623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hurt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可以表示肉体伤害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也可以指心灵上所受到的创伤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自尊心或者感情等精神性疼痛。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didn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hurt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我不是故意伤害你的。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690751843"/>
                  </a:ext>
                </a:extLst>
              </a:tr>
              <a:tr h="905193">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injure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一般用于事故、偶然发生的伤害。常有受伤部位的功能受到影响的含义。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injured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while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playing</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soccer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我踢足球的时候腿受伤了。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718862283"/>
                  </a:ext>
                </a:extLst>
              </a:tr>
              <a:tr h="543116">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wound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di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指剑、刀、枪等锐器对身体造成</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外伤</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soldiers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wounded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很多士兵在战争中受伤了。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074884637"/>
                  </a:ext>
                </a:extLst>
              </a:tr>
            </a:tbl>
          </a:graphicData>
        </a:graphic>
      </p:graphicFrame>
    </p:spTree>
    <p:extLst>
      <p:ext uri="{BB962C8B-B14F-4D97-AF65-F5344CB8AC3E}">
        <p14:creationId xmlns:p14="http://schemas.microsoft.com/office/powerpoint/2010/main" val="2252055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491419735"/>
              </p:ext>
            </p:extLst>
          </p:nvPr>
        </p:nvGraphicFramePr>
        <p:xfrm>
          <a:off x="360854" y="1302862"/>
          <a:ext cx="11485847" cy="3291840"/>
        </p:xfrm>
        <a:graphic>
          <a:graphicData uri="http://schemas.openxmlformats.org/drawingml/2006/table">
            <a:tbl>
              <a:tblPr firstRow="1" firstCol="1" bandRow="1"/>
              <a:tblGrid>
                <a:gridCol w="1197848">
                  <a:extLst>
                    <a:ext uri="{9D8B030D-6E8A-4147-A177-3AD203B41FA5}">
                      <a16:colId xmlns:a16="http://schemas.microsoft.com/office/drawing/2014/main" val="3035091594"/>
                    </a:ext>
                  </a:extLst>
                </a:gridCol>
                <a:gridCol w="5616624">
                  <a:extLst>
                    <a:ext uri="{9D8B030D-6E8A-4147-A177-3AD203B41FA5}">
                      <a16:colId xmlns:a16="http://schemas.microsoft.com/office/drawing/2014/main" val="2787877644"/>
                    </a:ext>
                  </a:extLst>
                </a:gridCol>
                <a:gridCol w="4671375">
                  <a:extLst>
                    <a:ext uri="{9D8B030D-6E8A-4147-A177-3AD203B41FA5}">
                      <a16:colId xmlns:a16="http://schemas.microsoft.com/office/drawing/2014/main" val="3125039832"/>
                    </a:ext>
                  </a:extLst>
                </a:gridCol>
              </a:tblGrid>
              <a:tr h="3620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易混词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辨析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例句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492509142"/>
                  </a:ext>
                </a:extLst>
              </a:tr>
              <a:tr h="108623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damage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伤害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损害</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主要指对价值和功能的破坏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多用于无生命的东西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一般可以修复。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injured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accident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spine</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damaged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我在事故中受伤了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脊椎也受损了。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3885244764"/>
                  </a:ext>
                </a:extLst>
              </a:tr>
              <a:tr h="543116">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harm</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指伤及一个人或其健康、权利、事业等。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harmed</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image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它损坏了他的形象。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001" marR="22001"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532852511"/>
                  </a:ext>
                </a:extLst>
              </a:tr>
            </a:tbl>
          </a:graphicData>
        </a:graphic>
      </p:graphicFrame>
    </p:spTree>
    <p:extLst>
      <p:ext uri="{BB962C8B-B14F-4D97-AF65-F5344CB8AC3E}">
        <p14:creationId xmlns:p14="http://schemas.microsoft.com/office/powerpoint/2010/main" val="4053641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bwMode="auto">
          <a:xfrm>
            <a:off x="351801" y="1709445"/>
            <a:ext cx="11494901" cy="1508019"/>
          </a:xfrm>
          <a:prstGeom prst="roundRect">
            <a:avLst>
              <a:gd name="adj" fmla="val 6374"/>
            </a:avLst>
          </a:prstGeom>
          <a:solidFill>
            <a:srgbClr val="D3ECE9"/>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46743"/>
            <a:ext cx="11485848" cy="576248"/>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length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长</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长度</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时间的长短</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篇幅</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楷体" panose="02010609060101010101" pitchFamily="49" charset="-122"/>
                <a:cs typeface="Times New Roman" panose="02020603050405020304" pitchFamily="18" charset="0"/>
              </a:rPr>
              <a:t>电影</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片长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0414" y="196983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River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rainforest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亚马孙雨林得名于亚马孙河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亚马孙河长接近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6400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千米</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0" name="组合 9"/>
          <p:cNvGrpSpPr/>
          <p:nvPr/>
        </p:nvGrpSpPr>
        <p:grpSpPr>
          <a:xfrm>
            <a:off x="532484" y="1421975"/>
            <a:ext cx="11279998" cy="522016"/>
            <a:chOff x="351801" y="1412776"/>
            <a:chExt cx="11478787" cy="531215"/>
          </a:xfrm>
        </p:grpSpPr>
        <p:pic>
          <p:nvPicPr>
            <p:cNvPr id="6" name="图片 5"/>
            <p:cNvPicPr>
              <a:picLocks noChangeAspect="1"/>
            </p:cNvPicPr>
            <p:nvPr/>
          </p:nvPicPr>
          <p:blipFill rotWithShape="1">
            <a:blip r:embed="rId2">
              <a:clrChange>
                <a:clrFrom>
                  <a:srgbClr val="FFFFFF"/>
                </a:clrFrom>
                <a:clrTo>
                  <a:srgbClr val="FFFFFF">
                    <a:alpha val="0"/>
                  </a:srgbClr>
                </a:clrTo>
              </a:clrChange>
            </a:blip>
            <a:srcRect l="2468" t="2793" b="-1"/>
            <a:stretch/>
          </p:blipFill>
          <p:spPr>
            <a:xfrm>
              <a:off x="4006974" y="1412776"/>
              <a:ext cx="7823614" cy="531215"/>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351801" y="1555262"/>
              <a:ext cx="4672873" cy="253348"/>
            </a:xfrm>
            <a:prstGeom prst="rect">
              <a:avLst/>
            </a:prstGeom>
          </p:spPr>
        </p:pic>
      </p:grpSp>
      <p:sp>
        <p:nvSpPr>
          <p:cNvPr id="13" name="内容占位符 2"/>
          <p:cNvSpPr txBox="1">
            <a:spLocks/>
          </p:cNvSpPr>
          <p:nvPr/>
        </p:nvSpPr>
        <p:spPr bwMode="auto">
          <a:xfrm>
            <a:off x="360854" y="32129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room is 15 feet in length and 10 feet in breadth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这个房间长</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宽</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英尺。</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2637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detail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详尽地；充分地；最后；终于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length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在长度上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to great lengths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尽一切可能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不遗余力（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做某事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 length of time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相当长的一段时间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metres in length/width/height/depth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metres long/wide/high/deep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两米长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already discussed this matter at length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我们已经详细地讨论了这个问题。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class is 45 minutes in length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每一节课时长为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go to great lengths to shelter the homeless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他们竭尽全力为无家可归者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住所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8.eps" descr="id:2147487415;FounderCES"/>
          <p:cNvPicPr/>
          <p:nvPr/>
        </p:nvPicPr>
        <p:blipFill>
          <a:blip r:embed="rId2"/>
          <a:stretch>
            <a:fillRect/>
          </a:stretch>
        </p:blipFill>
        <p:spPr>
          <a:xfrm>
            <a:off x="369907" y="953985"/>
            <a:ext cx="852066" cy="289049"/>
          </a:xfrm>
          <a:prstGeom prst="rect">
            <a:avLst/>
          </a:prstGeom>
        </p:spPr>
      </p:pic>
    </p:spTree>
    <p:extLst>
      <p:ext uri="{BB962C8B-B14F-4D97-AF65-F5344CB8AC3E}">
        <p14:creationId xmlns:p14="http://schemas.microsoft.com/office/powerpoint/2010/main" val="1088405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334566" y="916941"/>
            <a:ext cx="11507367" cy="1292105"/>
          </a:xfrm>
          <a:prstGeom prst="roundRect">
            <a:avLst>
              <a:gd name="adj" fmla="val 3104"/>
            </a:avLst>
          </a:prstGeom>
          <a:solidFill>
            <a:srgbClr val="E6E1EF"/>
          </a:solidFill>
          <a:ln w="19050" algn="ctr">
            <a:no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005022"/>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lengthen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save time is to lengthen life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惜时即延寿。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two-way communication can lengthen the dialogue limitlessly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这种双向交流可以无限制地延长对话。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7422;FounderCES"/>
          <p:cNvPicPr/>
          <p:nvPr/>
        </p:nvPicPr>
        <p:blipFill>
          <a:blip r:embed="rId2"/>
          <a:stretch>
            <a:fillRect/>
          </a:stretch>
        </p:blipFill>
        <p:spPr>
          <a:xfrm>
            <a:off x="496957" y="766291"/>
            <a:ext cx="2069857" cy="367090"/>
          </a:xfrm>
          <a:prstGeom prst="rect">
            <a:avLst/>
          </a:prstGeom>
        </p:spPr>
      </p:pic>
    </p:spTree>
    <p:extLst>
      <p:ext uri="{BB962C8B-B14F-4D97-AF65-F5344CB8AC3E}">
        <p14:creationId xmlns:p14="http://schemas.microsoft.com/office/powerpoint/2010/main" val="62846572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670</TotalTime>
  <Words>3639</Words>
  <Application>Microsoft Office PowerPoint</Application>
  <PresentationFormat>自定义</PresentationFormat>
  <Paragraphs>264</Paragraphs>
  <Slides>48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48</vt:i4>
      </vt:variant>
    </vt:vector>
  </HeadingPairs>
  <TitlesOfParts>
    <vt:vector size="58" baseType="lpstr">
      <vt:lpstr>MS Mincho</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597</cp:revision>
  <dcterms:created xsi:type="dcterms:W3CDTF">2020-11-06T05:24:00Z</dcterms:created>
  <dcterms:modified xsi:type="dcterms:W3CDTF">2025-11-07T12:50:26Z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